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42818564713932"/>
          <c:y val="0.11607460282190867"/>
          <c:w val="0.61357181435286068"/>
          <c:h val="0.883925397178091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май.25</c:v>
                </c:pt>
              </c:strCache>
            </c:strRef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Снижение спроса на продукцию</c:v>
                </c:pt>
                <c:pt idx="1">
                  <c:v>Недоступность заёмных финансовых ресурсов</c:v>
                </c:pt>
                <c:pt idx="2">
                  <c:v>Недостаток оборотных средств</c:v>
                </c:pt>
                <c:pt idx="3">
                  <c:v>Неплатежи со стороны контрагентов</c:v>
                </c:pt>
                <c:pt idx="4">
                  <c:v>Валютная нестабильность</c:v>
                </c:pt>
              </c:strCache>
            </c:strRef>
          </c:cat>
          <c:val>
            <c:numRef>
              <c:f>Лист1!$B$2:$B$6</c:f>
              <c:numCache>
                <c:formatCode>###0.0%</c:formatCode>
                <c:ptCount val="5"/>
                <c:pt idx="0">
                  <c:v>0.38400000000000001</c:v>
                </c:pt>
                <c:pt idx="1">
                  <c:v>0.29099999999999998</c:v>
                </c:pt>
                <c:pt idx="2">
                  <c:v>0.27900000000000003</c:v>
                </c:pt>
                <c:pt idx="3">
                  <c:v>0.26700000000000002</c:v>
                </c:pt>
                <c:pt idx="4">
                  <c:v>0.17399999999999999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B8-47CC-B9D7-8B6F2F15D2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8707968"/>
        <c:axId val="168709504"/>
      </c:barChart>
      <c:catAx>
        <c:axId val="1687079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8709504"/>
        <c:crosses val="autoZero"/>
        <c:auto val="1"/>
        <c:lblAlgn val="ctr"/>
        <c:lblOffset val="100"/>
        <c:noMultiLvlLbl val="0"/>
      </c:catAx>
      <c:valAx>
        <c:axId val="168709504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6870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48672087282204"/>
          <c:y val="0.18521970705725699"/>
          <c:w val="0.66807207391269141"/>
          <c:h val="0.741544607190412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Роботизация, цифровизация</c:v>
                </c:pt>
                <c:pt idx="1">
                  <c:v>Новые материалы</c:v>
                </c:pt>
                <c:pt idx="2">
                  <c:v>Беспилотные системы</c:v>
                </c:pt>
                <c:pt idx="3">
                  <c:v>Квантовые технологии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44.2</c:v>
                </c:pt>
                <c:pt idx="1">
                  <c:v>22.5</c:v>
                </c:pt>
                <c:pt idx="2">
                  <c:v>18.600000000000001</c:v>
                </c:pt>
                <c:pt idx="3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C7-45DE-AA99-FCCE147D94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Роботизация, цифровизация</c:v>
                </c:pt>
                <c:pt idx="1">
                  <c:v>Новые материалы</c:v>
                </c:pt>
                <c:pt idx="2">
                  <c:v>Беспилотные системы</c:v>
                </c:pt>
                <c:pt idx="3">
                  <c:v>Квантовые технологии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55.8</c:v>
                </c:pt>
                <c:pt idx="1">
                  <c:v>77.5</c:v>
                </c:pt>
                <c:pt idx="2">
                  <c:v>81.400000000000006</c:v>
                </c:pt>
                <c:pt idx="3">
                  <c:v>96.1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C7-45DE-AA99-FCCE147D94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8841600"/>
        <c:axId val="168843136"/>
      </c:barChart>
      <c:catAx>
        <c:axId val="16884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68843136"/>
        <c:crosses val="autoZero"/>
        <c:auto val="1"/>
        <c:lblAlgn val="ctr"/>
        <c:lblOffset val="100"/>
        <c:noMultiLvlLbl val="0"/>
      </c:catAx>
      <c:valAx>
        <c:axId val="1688431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68841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54664327508124"/>
          <c:y val="4.7872350450735145E-2"/>
          <c:w val="0.66562456001241588"/>
          <c:h val="0.1527326542282773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36636045494311"/>
          <c:y val="0.40099050118735158"/>
          <c:w val="0.66963363954505684"/>
          <c:h val="0.555358705161854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принимают участие в реализации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Нац. проекты технологического лидерства</c:v>
                </c:pt>
                <c:pt idx="1">
                  <c:v>Национальные проекты РФ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17.7</c:v>
                </c:pt>
                <c:pt idx="1">
                  <c:v>37.700000000000003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35-4FD3-BA35-30525F760C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принимали участие в прошлом</c:v>
                </c:pt>
              </c:strCache>
            </c:strRef>
          </c:tx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35-4FD3-BA35-30525F760CA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Нац. проекты технологического лидерства</c:v>
                </c:pt>
                <c:pt idx="1">
                  <c:v>Национальные проекты РФ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35-4FD3-BA35-30525F760C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осведомлены и планируют принять участие в реализации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Нац. проекты технологического лидерства</c:v>
                </c:pt>
                <c:pt idx="1">
                  <c:v>Национальные проекты РФ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34.6</c:v>
                </c:pt>
                <c:pt idx="1">
                  <c:v>30.8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735-4FD3-BA35-30525F760CA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обладают достаточной информацией и пониманием своей роли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Нац. проекты технологического лидерства</c:v>
                </c:pt>
                <c:pt idx="1">
                  <c:v>Национальные проекты РФ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47.7</c:v>
                </c:pt>
                <c:pt idx="1">
                  <c:v>24.6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735-4FD3-BA35-30525F760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8983936"/>
        <c:axId val="169051264"/>
      </c:barChart>
      <c:catAx>
        <c:axId val="168983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69051264"/>
        <c:crosses val="autoZero"/>
        <c:auto val="1"/>
        <c:lblAlgn val="ctr"/>
        <c:lblOffset val="100"/>
        <c:noMultiLvlLbl val="0"/>
      </c:catAx>
      <c:valAx>
        <c:axId val="1690512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89839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65846138477611"/>
          <c:y val="1.3064392022285589E-2"/>
          <c:w val="0.42012057017007448"/>
          <c:h val="0.889620632001108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настоящее время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через создание собственной технологической компании, инжинирингового центра</c:v>
                </c:pt>
                <c:pt idx="1">
                  <c:v>через увеличение объёмов и направлений сотрудничества с профильными технологическими компаниями</c:v>
                </c:pt>
                <c:pt idx="2">
                  <c:v>через увеличение объёмов и расширение форм сотрудничества с университетами и НИИ в части исследований и разработок</c:v>
                </c:pt>
                <c:pt idx="3">
                  <c:v>через участие в государственных программах и проектах по обеспечению технологического суверенитета</c:v>
                </c:pt>
                <c:pt idx="4">
                  <c:v>через создание совместно с университетом и/ или НИИ инжинирингового центра, НПО</c:v>
                </c:pt>
                <c:pt idx="5">
                  <c:v>через создание совместных центров исследований и разработок с гос. университетами / НИИ</c:v>
                </c:pt>
                <c:pt idx="6">
                  <c:v>через создание центров исследований и разработок совместно с частными организациями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51.7</c:v>
                </c:pt>
                <c:pt idx="1">
                  <c:v>50.6</c:v>
                </c:pt>
                <c:pt idx="2">
                  <c:v>47.1</c:v>
                </c:pt>
                <c:pt idx="3">
                  <c:v>43.7</c:v>
                </c:pt>
                <c:pt idx="4">
                  <c:v>25.3</c:v>
                </c:pt>
                <c:pt idx="5">
                  <c:v>16.100000000000001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перспективе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через создание собственной технологической компании, инжинирингового центра</c:v>
                </c:pt>
                <c:pt idx="1">
                  <c:v>через увеличение объёмов и направлений сотрудничества с профильными технологическими компаниями</c:v>
                </c:pt>
                <c:pt idx="2">
                  <c:v>через увеличение объёмов и расширение форм сотрудничества с университетами и НИИ в части исследований и разработок</c:v>
                </c:pt>
                <c:pt idx="3">
                  <c:v>через участие в государственных программах и проектах по обеспечению технологического суверенитета</c:v>
                </c:pt>
                <c:pt idx="4">
                  <c:v>через создание совместно с университетом и/ или НИИ инжинирингового центра, НПО</c:v>
                </c:pt>
                <c:pt idx="5">
                  <c:v>через создание совместных центров исследований и разработок с гос. университетами / НИИ</c:v>
                </c:pt>
                <c:pt idx="6">
                  <c:v>через создание центров исследований и разработок совместно с частными организациями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17</c:v>
                </c:pt>
                <c:pt idx="1">
                  <c:v>48</c:v>
                </c:pt>
                <c:pt idx="2">
                  <c:v>50</c:v>
                </c:pt>
                <c:pt idx="3">
                  <c:v>27</c:v>
                </c:pt>
                <c:pt idx="4">
                  <c:v>23</c:v>
                </c:pt>
                <c:pt idx="5">
                  <c:v>35</c:v>
                </c:pt>
                <c:pt idx="6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242624"/>
        <c:axId val="169244160"/>
      </c:barChart>
      <c:catAx>
        <c:axId val="169242624"/>
        <c:scaling>
          <c:orientation val="minMax"/>
        </c:scaling>
        <c:delete val="0"/>
        <c:axPos val="l"/>
        <c:majorTickMark val="out"/>
        <c:minorTickMark val="none"/>
        <c:tickLblPos val="nextTo"/>
        <c:crossAx val="169244160"/>
        <c:crosses val="autoZero"/>
        <c:auto val="1"/>
        <c:lblAlgn val="ctr"/>
        <c:lblOffset val="100"/>
        <c:noMultiLvlLbl val="0"/>
      </c:catAx>
      <c:valAx>
        <c:axId val="16924416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924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05231911673695"/>
          <c:y val="0.4481343636715262"/>
          <c:w val="0.15105511152355619"/>
          <c:h val="0.20606901016485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5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0.88062</cdr:x>
      <cdr:y>0</cdr:y>
    </cdr:from>
    <cdr:to>
      <cdr:x>0.93312</cdr:x>
      <cdr:y>0.0225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31432" y="-55984"/>
          <a:ext cx="288032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39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5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2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9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1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Участие частного бизнеса в проектах технологического развития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Президент РСПП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Александр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охин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11442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663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04064399"/>
              </p:ext>
            </p:extLst>
          </p:nvPr>
        </p:nvGraphicFramePr>
        <p:xfrm>
          <a:off x="354397" y="1052736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404664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Главные ограничения деятельности </a:t>
            </a:r>
            <a:r>
              <a:rPr lang="ru-RU" dirty="0" smtClean="0"/>
              <a:t>компаний (май 2025 г.), % респондентов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3941"/>
            <a:ext cx="1114425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092280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7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76235033"/>
              </p:ext>
            </p:extLst>
          </p:nvPr>
        </p:nvGraphicFramePr>
        <p:xfrm>
          <a:off x="287524" y="768099"/>
          <a:ext cx="8496944" cy="1907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Ведут ли компании проекты в сферах, относящихся к приоритетным направлениям технологического лидерства страны на долгосрочную перспективу, %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42863494"/>
              </p:ext>
            </p:extLst>
          </p:nvPr>
        </p:nvGraphicFramePr>
        <p:xfrm>
          <a:off x="179512" y="3221687"/>
          <a:ext cx="864096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63691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Отношение компаний к Национальным проектам РФ и Национальным проектам технологического лидерства, 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77485" y="62779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91586"/>
            <a:ext cx="898401" cy="910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58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17757811"/>
              </p:ext>
            </p:extLst>
          </p:nvPr>
        </p:nvGraphicFramePr>
        <p:xfrm>
          <a:off x="323528" y="764704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983" y="7962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Каким образом компании </a:t>
            </a:r>
            <a:r>
              <a:rPr lang="ru-RU" dirty="0" smtClean="0"/>
              <a:t>участвуют/планируют участвовать </a:t>
            </a:r>
            <a:r>
              <a:rPr lang="ru-RU" dirty="0"/>
              <a:t>в процессах импортозамещения </a:t>
            </a:r>
            <a:r>
              <a:rPr lang="ru-RU" dirty="0" smtClean="0"/>
              <a:t>технологий, </a:t>
            </a:r>
            <a:r>
              <a:rPr lang="ru-RU" dirty="0"/>
              <a:t>в 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8304" y="62723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3941"/>
            <a:ext cx="111442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712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Участие частного бизнеса в проектах технологического развития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вызов: задачи и пути их решения</dc:title>
  <dc:creator>Глухова Мария Николаевна</dc:creator>
  <cp:lastModifiedBy>Глухова Мария Николаевна</cp:lastModifiedBy>
  <cp:revision>12</cp:revision>
  <dcterms:created xsi:type="dcterms:W3CDTF">2025-06-24T07:27:33Z</dcterms:created>
  <dcterms:modified xsi:type="dcterms:W3CDTF">2025-07-04T12:56:11Z</dcterms:modified>
</cp:coreProperties>
</file>